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10.png" ContentType="image/png"/>
  <Override PartName="/ppt/media/image4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50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64.jpeg" ContentType="image/jpe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</p:sldIdLst>
  <p:sldSz cx="12188825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5"/>
          <p:cNvSpPr>
            <a:spLocks noGrp="1"/>
          </p:cNvSpPr>
          <p:nvPr>
            <p:ph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6"/>
          <p:cNvSpPr>
            <a:spLocks noGrp="1"/>
          </p:cNvSpPr>
          <p:nvPr>
            <p:ph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7"/>
          <p:cNvSpPr>
            <a:spLocks noGrp="1"/>
          </p:cNvSpPr>
          <p:nvPr>
            <p:ph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8b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25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28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grpSp>
        <p:nvGrpSpPr>
          <p:cNvPr id="4" name="Google Shape;31;p2"/>
          <p:cNvGrpSpPr/>
          <p:nvPr/>
        </p:nvGrpSpPr>
        <p:grpSpPr>
          <a:xfrm>
            <a:off x="0" y="0"/>
            <a:ext cx="12179160" cy="6857640"/>
            <a:chOff x="0" y="0"/>
            <a:chExt cx="12179160" cy="6857640"/>
          </a:xfrm>
        </p:grpSpPr>
        <p:sp>
          <p:nvSpPr>
            <p:cNvPr id="5" name="Google Shape;32;p2"/>
            <p:cNvSpPr/>
            <p:nvPr/>
          </p:nvSpPr>
          <p:spPr>
            <a:xfrm>
              <a:off x="10029600" y="4409280"/>
              <a:ext cx="2149560" cy="244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1432" y="0"/>
                  </a:moveTo>
                  <a:cubicBezTo>
                    <a:pt x="6741" y="0"/>
                    <a:pt x="2943" y="3336"/>
                    <a:pt x="2943" y="7446"/>
                  </a:cubicBezTo>
                  <a:cubicBezTo>
                    <a:pt x="2943" y="8496"/>
                    <a:pt x="3192" y="9500"/>
                    <a:pt x="3645" y="10404"/>
                  </a:cubicBezTo>
                  <a:cubicBezTo>
                    <a:pt x="1466" y="11528"/>
                    <a:pt x="0" y="13612"/>
                    <a:pt x="0" y="16009"/>
                  </a:cubicBezTo>
                  <a:cubicBezTo>
                    <a:pt x="0" y="18396"/>
                    <a:pt x="1459" y="20478"/>
                    <a:pt x="3629" y="21600"/>
                  </a:cubicBezTo>
                  <a:lnTo>
                    <a:pt x="21600" y="21600"/>
                  </a:lnTo>
                  <a:lnTo>
                    <a:pt x="21600" y="1120"/>
                  </a:lnTo>
                  <a:cubicBezTo>
                    <a:pt x="20293" y="1456"/>
                    <a:pt x="19121" y="2086"/>
                    <a:pt x="18191" y="2934"/>
                  </a:cubicBezTo>
                  <a:cubicBezTo>
                    <a:pt x="16639" y="1153"/>
                    <a:pt x="14191" y="0"/>
                    <a:pt x="11432" y="0"/>
                  </a:cubicBez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Google Shape;33;p2"/>
            <p:cNvSpPr/>
            <p:nvPr/>
          </p:nvSpPr>
          <p:spPr>
            <a:xfrm>
              <a:off x="6959880" y="4678920"/>
              <a:ext cx="5074560" cy="217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Google Shape;34;p2"/>
            <p:cNvSpPr/>
            <p:nvPr/>
          </p:nvSpPr>
          <p:spPr>
            <a:xfrm>
              <a:off x="0" y="0"/>
              <a:ext cx="2542680" cy="147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" name="Google Shape;35;p2" descr="Salesforce_Logo_RGB_8_13_14.png"/>
          <p:cNvPicPr/>
          <p:nvPr/>
        </p:nvPicPr>
        <p:blipFill>
          <a:blip r:embed="rId4"/>
          <a:stretch/>
        </p:blipFill>
        <p:spPr>
          <a:xfrm>
            <a:off x="10507680" y="5764320"/>
            <a:ext cx="1074240" cy="75060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62320" y="1261440"/>
            <a:ext cx="11064960" cy="187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5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62320" y="4852800"/>
            <a:ext cx="8552520" cy="61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62320" y="5581440"/>
            <a:ext cx="8552520" cy="97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a1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25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428" name="Google Shape;28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430" name="Google Shape;132;p14"/>
          <p:cNvSpPr/>
          <p:nvPr/>
        </p:nvSpPr>
        <p:spPr>
          <a:xfrm>
            <a:off x="0" y="3809880"/>
            <a:ext cx="12188520" cy="3047760"/>
          </a:xfrm>
          <a:custGeom>
            <a:avLst/>
            <a:gdLst/>
            <a:ah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571680" y="109836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3392640" y="3969000"/>
            <a:ext cx="251856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6213600" y="3968640"/>
            <a:ext cx="251532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9031680" y="3974760"/>
            <a:ext cx="251136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3391560" y="109836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6"/>
          <p:cNvSpPr>
            <a:spLocks noGrp="1"/>
          </p:cNvSpPr>
          <p:nvPr>
            <p:ph type="body"/>
          </p:nvPr>
        </p:nvSpPr>
        <p:spPr>
          <a:xfrm>
            <a:off x="6211440" y="109836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7"/>
          <p:cNvSpPr>
            <a:spLocks noGrp="1"/>
          </p:cNvSpPr>
          <p:nvPr>
            <p:ph type="body"/>
          </p:nvPr>
        </p:nvSpPr>
        <p:spPr>
          <a:xfrm>
            <a:off x="9031680" y="109836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8"/>
          <p:cNvSpPr>
            <a:spLocks noGrp="1"/>
          </p:cNvSpPr>
          <p:nvPr>
            <p:ph type="body"/>
          </p:nvPr>
        </p:nvSpPr>
        <p:spPr>
          <a:xfrm>
            <a:off x="571680" y="1962360"/>
            <a:ext cx="2514240" cy="169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9"/>
          <p:cNvSpPr>
            <a:spLocks noGrp="1"/>
          </p:cNvSpPr>
          <p:nvPr>
            <p:ph type="body"/>
          </p:nvPr>
        </p:nvSpPr>
        <p:spPr>
          <a:xfrm>
            <a:off x="3391560" y="1962360"/>
            <a:ext cx="2514240" cy="169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10"/>
          <p:cNvSpPr>
            <a:spLocks noGrp="1"/>
          </p:cNvSpPr>
          <p:nvPr>
            <p:ph type="body"/>
          </p:nvPr>
        </p:nvSpPr>
        <p:spPr>
          <a:xfrm>
            <a:off x="6211440" y="1962360"/>
            <a:ext cx="2514240" cy="169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11"/>
          <p:cNvSpPr>
            <a:spLocks noGrp="1"/>
          </p:cNvSpPr>
          <p:nvPr>
            <p:ph type="body"/>
          </p:nvPr>
        </p:nvSpPr>
        <p:spPr>
          <a:xfrm>
            <a:off x="9031680" y="1962360"/>
            <a:ext cx="2514240" cy="169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12"/>
          <p:cNvSpPr>
            <a:spLocks noGrp="1"/>
          </p:cNvSpPr>
          <p:nvPr>
            <p:ph type="body"/>
          </p:nvPr>
        </p:nvSpPr>
        <p:spPr>
          <a:xfrm>
            <a:off x="571320" y="3968640"/>
            <a:ext cx="251856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145;p14"/>
          <p:cNvSpPr/>
          <p:nvPr/>
        </p:nvSpPr>
        <p:spPr>
          <a:xfrm>
            <a:off x="6207840" y="380880"/>
            <a:ext cx="2923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PlaceHolder 13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14"/>
          <p:cNvSpPr>
            <a:spLocks noGrp="1"/>
          </p:cNvSpPr>
          <p:nvPr>
            <p:ph type="ftr" idx="8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pic>
        <p:nvPicPr>
          <p:cNvPr id="446" name="Google Shape;148;p14" descr="Salesforce Logo.png"/>
          <p:cNvPicPr/>
          <p:nvPr/>
        </p:nvPicPr>
        <p:blipFill>
          <a:blip r:embed="rId4"/>
          <a:stretch/>
        </p:blipFill>
        <p:spPr>
          <a:xfrm>
            <a:off x="11239200" y="6264000"/>
            <a:ext cx="613800" cy="429480"/>
          </a:xfrm>
          <a:prstGeom prst="rect">
            <a:avLst/>
          </a:prstGeom>
          <a:ln w="0">
            <a:noFill/>
          </a:ln>
        </p:spPr>
      </p:pic>
      <p:sp>
        <p:nvSpPr>
          <p:cNvPr id="447" name="Google Shape;149;p14"/>
          <p:cNvSpPr/>
          <p:nvPr/>
        </p:nvSpPr>
        <p:spPr>
          <a:xfrm>
            <a:off x="536400" y="1862640"/>
            <a:ext cx="249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Google Shape;150;p14"/>
          <p:cNvSpPr/>
          <p:nvPr/>
        </p:nvSpPr>
        <p:spPr>
          <a:xfrm>
            <a:off x="3372480" y="1862640"/>
            <a:ext cx="249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Google Shape;151;p14"/>
          <p:cNvSpPr/>
          <p:nvPr/>
        </p:nvSpPr>
        <p:spPr>
          <a:xfrm>
            <a:off x="6208920" y="1862640"/>
            <a:ext cx="249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Google Shape;152;p14"/>
          <p:cNvSpPr/>
          <p:nvPr/>
        </p:nvSpPr>
        <p:spPr>
          <a:xfrm>
            <a:off x="9017280" y="1862640"/>
            <a:ext cx="249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e4e6e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489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491" name="Google Shape;165;p17"/>
          <p:cNvSpPr/>
          <p:nvPr/>
        </p:nvSpPr>
        <p:spPr>
          <a:xfrm>
            <a:off x="7848720" y="8640"/>
            <a:ext cx="433980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571680" y="65880"/>
            <a:ext cx="67208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571680" y="1079640"/>
            <a:ext cx="671796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571680" y="1765440"/>
            <a:ext cx="6713640" cy="25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ftr" idx="9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3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534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571680" y="65880"/>
            <a:ext cx="67208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571680" y="1079640"/>
            <a:ext cx="671796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7845480" y="54360"/>
            <a:ext cx="4343040" cy="68162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571680" y="1765440"/>
            <a:ext cx="6713640" cy="25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 type="ftr" idx="10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579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581" name="PlaceHolder 1"/>
          <p:cNvSpPr>
            <a:spLocks noGrp="1"/>
          </p:cNvSpPr>
          <p:nvPr>
            <p:ph type="body"/>
          </p:nvPr>
        </p:nvSpPr>
        <p:spPr>
          <a:xfrm>
            <a:off x="8183160" y="1764360"/>
            <a:ext cx="342612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Google Shape;178;p19"/>
          <p:cNvSpPr/>
          <p:nvPr/>
        </p:nvSpPr>
        <p:spPr>
          <a:xfrm flipH="1">
            <a:off x="7886880" y="1755000"/>
            <a:ext cx="48960" cy="6062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Google Shape;179;p19"/>
          <p:cNvSpPr/>
          <p:nvPr/>
        </p:nvSpPr>
        <p:spPr>
          <a:xfrm flipH="1">
            <a:off x="7878960" y="1755000"/>
            <a:ext cx="18000" cy="426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PlaceHolder 2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571320" y="1763640"/>
            <a:ext cx="6861960" cy="42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ftr" idx="11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5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626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628" name="PlaceHolder 1"/>
          <p:cNvSpPr>
            <a:spLocks noGrp="1"/>
          </p:cNvSpPr>
          <p:nvPr>
            <p:ph type="body"/>
          </p:nvPr>
        </p:nvSpPr>
        <p:spPr>
          <a:xfrm>
            <a:off x="4381560" y="1764360"/>
            <a:ext cx="721764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Google Shape;186;p20"/>
          <p:cNvSpPr/>
          <p:nvPr/>
        </p:nvSpPr>
        <p:spPr>
          <a:xfrm>
            <a:off x="4054320" y="1755000"/>
            <a:ext cx="47160" cy="6062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Google Shape;187;p20"/>
          <p:cNvSpPr/>
          <p:nvPr/>
        </p:nvSpPr>
        <p:spPr>
          <a:xfrm>
            <a:off x="4078440" y="1755000"/>
            <a:ext cx="23400" cy="426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PlaceHolder 2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571680" y="1763640"/>
            <a:ext cx="3272040" cy="42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 type="ftr" idx="12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27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25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2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673" name="Google Shape;28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4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675" name="Google Shape;229;p26"/>
          <p:cNvSpPr/>
          <p:nvPr/>
        </p:nvSpPr>
        <p:spPr>
          <a:xfrm>
            <a:off x="2830680" y="2050920"/>
            <a:ext cx="6527520" cy="27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ffffff"/>
                </a:solidFill>
                <a:latin typeface="Arial"/>
                <a:ea typeface="Arial"/>
              </a:rPr>
              <a:t>thank y   u</a:t>
            </a:r>
            <a:endParaRPr b="0" lang="es-CO" sz="8800" spc="-1" strike="noStrike">
              <a:latin typeface="Arial"/>
            </a:endParaRPr>
          </a:p>
        </p:txBody>
      </p:sp>
      <p:sp>
        <p:nvSpPr>
          <p:cNvPr id="676" name="Google Shape;230;p26"/>
          <p:cNvSpPr/>
          <p:nvPr/>
        </p:nvSpPr>
        <p:spPr>
          <a:xfrm>
            <a:off x="7216920" y="3302280"/>
            <a:ext cx="814320" cy="573840"/>
          </a:xfrm>
          <a:custGeom>
            <a:avLst/>
            <a:gdLst/>
            <a:ahLst/>
            <a:rect l="l" t="t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rgbClr val="158b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Google Shape;231;p26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25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50" name="Google Shape;28;p1" hidden="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562320" y="4481280"/>
            <a:ext cx="8552520" cy="61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formato de texto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nivel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esqu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62320" y="5351040"/>
            <a:ext cx="8552520" cy="97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Quinto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nivel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esque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ex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ni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es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qu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title"/>
          </p:nvPr>
        </p:nvSpPr>
        <p:spPr>
          <a:xfrm>
            <a:off x="562320" y="824040"/>
            <a:ext cx="11064960" cy="187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5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Google Shape;54;p5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Google Shape;55;p5" descr="Salesforce_Logo_RGB_8_13_14.png"/>
          <p:cNvPicPr/>
          <p:nvPr/>
        </p:nvPicPr>
        <p:blipFill>
          <a:blip r:embed="rId4"/>
          <a:stretch/>
        </p:blipFill>
        <p:spPr>
          <a:xfrm>
            <a:off x="10542960" y="5771160"/>
            <a:ext cx="1074240" cy="7506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71680" y="1764360"/>
            <a:ext cx="1104552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formato de texto 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nivel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ni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editar 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formato de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texto del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nivel del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esquem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nivel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esqu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ui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nt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es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ftr" idx="1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71680" y="1764360"/>
            <a:ext cx="530316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314040" y="1764360"/>
            <a:ext cx="530316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ftr" idx="2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82480" y="1764360"/>
            <a:ext cx="5393160" cy="4205880"/>
          </a:xfrm>
          <a:prstGeom prst="rect">
            <a:avLst/>
          </a:prstGeom>
          <a:solidFill>
            <a:srgbClr val="e4e6e7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26200" y="1764360"/>
            <a:ext cx="5390640" cy="4205880"/>
          </a:xfrm>
          <a:prstGeom prst="rect">
            <a:avLst/>
          </a:prstGeom>
          <a:solidFill>
            <a:srgbClr val="e4e6e7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ftr" idx="3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229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71680" y="1764360"/>
            <a:ext cx="3428640" cy="422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377240" y="1764000"/>
            <a:ext cx="3428640" cy="42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183160" y="1763640"/>
            <a:ext cx="3428640" cy="42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ftr" idx="4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275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82480" y="1764360"/>
            <a:ext cx="361152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380120" y="1763640"/>
            <a:ext cx="361152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8199360" y="1763640"/>
            <a:ext cx="342864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ftr" idx="5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321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578520" y="2595600"/>
            <a:ext cx="3580920" cy="311184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303800" y="2595600"/>
            <a:ext cx="3580920" cy="311184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8036280" y="2595600"/>
            <a:ext cx="3580920" cy="311184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578520" y="1753920"/>
            <a:ext cx="3580920" cy="680760"/>
          </a:xfrm>
          <a:prstGeom prst="rect">
            <a:avLst/>
          </a:prstGeom>
          <a:solidFill>
            <a:srgbClr val="00a1e0"/>
          </a:solidFill>
          <a:ln w="0">
            <a:noFill/>
          </a:ln>
        </p:spPr>
        <p:txBody>
          <a:bodyPr lIns="182880" rIns="182880" tIns="0" bIns="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4303800" y="1753920"/>
            <a:ext cx="3580920" cy="680760"/>
          </a:xfrm>
          <a:prstGeom prst="rect">
            <a:avLst/>
          </a:prstGeom>
          <a:solidFill>
            <a:srgbClr val="00a1e0"/>
          </a:solidFill>
          <a:ln w="0">
            <a:noFill/>
          </a:ln>
        </p:spPr>
        <p:txBody>
          <a:bodyPr lIns="182880" rIns="182880" tIns="0" bIns="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8039880" y="1753920"/>
            <a:ext cx="3580920" cy="680760"/>
          </a:xfrm>
          <a:prstGeom prst="rect">
            <a:avLst/>
          </a:prstGeom>
          <a:solidFill>
            <a:srgbClr val="00a1e0"/>
          </a:solidFill>
          <a:ln w="0">
            <a:noFill/>
          </a:ln>
        </p:spPr>
        <p:txBody>
          <a:bodyPr lIns="182880" rIns="182880" tIns="0" bIns="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8041680" y="57506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8"/>
          <p:cNvSpPr>
            <a:spLocks noGrp="1"/>
          </p:cNvSpPr>
          <p:nvPr>
            <p:ph type="body"/>
          </p:nvPr>
        </p:nvSpPr>
        <p:spPr>
          <a:xfrm>
            <a:off x="571680" y="57506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9"/>
          <p:cNvSpPr>
            <a:spLocks noGrp="1"/>
          </p:cNvSpPr>
          <p:nvPr>
            <p:ph type="body"/>
          </p:nvPr>
        </p:nvSpPr>
        <p:spPr>
          <a:xfrm>
            <a:off x="4303800" y="57506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10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11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58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12"/>
          <p:cNvSpPr>
            <a:spLocks noGrp="1"/>
          </p:cNvSpPr>
          <p:nvPr>
            <p:ph type="ftr" idx="6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25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Google Shape;27;p1" descr="Salesforce Logo.png"/>
          <p:cNvPicPr/>
          <p:nvPr/>
        </p:nvPicPr>
        <p:blipFill>
          <a:blip r:embed="rId2"/>
          <a:stretch/>
        </p:blipFill>
        <p:spPr>
          <a:xfrm>
            <a:off x="11010960" y="6091200"/>
            <a:ext cx="617040" cy="431280"/>
          </a:xfrm>
          <a:prstGeom prst="rect">
            <a:avLst/>
          </a:prstGeom>
          <a:ln w="0">
            <a:noFill/>
          </a:ln>
        </p:spPr>
      </p:pic>
      <p:sp>
        <p:nvSpPr>
          <p:cNvPr id="373" name="Google Shape;28;p1"/>
          <p:cNvSpPr/>
          <p:nvPr/>
        </p:nvSpPr>
        <p:spPr>
          <a:xfrm>
            <a:off x="0" y="0"/>
            <a:ext cx="12188520" cy="478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Google Shape;29;p1" descr="Salesforce Logo.png"/>
          <p:cNvPicPr/>
          <p:nvPr/>
        </p:nvPicPr>
        <p:blipFill>
          <a:blip r:embed="rId3"/>
          <a:stretch/>
        </p:blipFill>
        <p:spPr>
          <a:xfrm>
            <a:off x="11011680" y="6090840"/>
            <a:ext cx="615960" cy="431280"/>
          </a:xfrm>
          <a:prstGeom prst="rect">
            <a:avLst/>
          </a:prstGeom>
          <a:ln w="0">
            <a:noFill/>
          </a:ln>
        </p:spPr>
      </p:pic>
      <p:sp>
        <p:nvSpPr>
          <p:cNvPr id="375" name="Google Shape;108;p12"/>
          <p:cNvSpPr/>
          <p:nvPr/>
        </p:nvSpPr>
        <p:spPr>
          <a:xfrm>
            <a:off x="56988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Google Shape;109;p12"/>
          <p:cNvSpPr/>
          <p:nvPr/>
        </p:nvSpPr>
        <p:spPr>
          <a:xfrm>
            <a:off x="429264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Google Shape;110;p12"/>
          <p:cNvSpPr/>
          <p:nvPr/>
        </p:nvSpPr>
        <p:spPr>
          <a:xfrm>
            <a:off x="8007480" y="5702400"/>
            <a:ext cx="3611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576360" y="1747800"/>
            <a:ext cx="3574440" cy="380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304160" y="1747800"/>
            <a:ext cx="3586320" cy="380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8043480" y="1747800"/>
            <a:ext cx="3574440" cy="380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71680" y="1081080"/>
            <a:ext cx="1104660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 type="body"/>
          </p:nvPr>
        </p:nvSpPr>
        <p:spPr>
          <a:xfrm>
            <a:off x="8041680" y="57758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7"/>
          <p:cNvSpPr>
            <a:spLocks noGrp="1"/>
          </p:cNvSpPr>
          <p:nvPr>
            <p:ph type="body"/>
          </p:nvPr>
        </p:nvSpPr>
        <p:spPr>
          <a:xfrm>
            <a:off x="571680" y="57758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8"/>
          <p:cNvSpPr>
            <a:spLocks noGrp="1"/>
          </p:cNvSpPr>
          <p:nvPr>
            <p:ph type="body"/>
          </p:nvPr>
        </p:nvSpPr>
        <p:spPr>
          <a:xfrm>
            <a:off x="4303800" y="5775840"/>
            <a:ext cx="3580920" cy="45694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9"/>
          <p:cNvSpPr>
            <a:spLocks noGrp="1"/>
          </p:cNvSpPr>
          <p:nvPr>
            <p:ph type="ftr" idx="7"/>
          </p:nvPr>
        </p:nvSpPr>
        <p:spPr>
          <a:xfrm>
            <a:off x="577800" y="6498000"/>
            <a:ext cx="10586880" cy="1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387" name="Google Shape;120;p12"/>
          <p:cNvSpPr/>
          <p:nvPr/>
        </p:nvSpPr>
        <p:spPr>
          <a:xfrm>
            <a:off x="569880" y="5702400"/>
            <a:ext cx="36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Google Shape;121;p12"/>
          <p:cNvSpPr/>
          <p:nvPr/>
        </p:nvSpPr>
        <p:spPr>
          <a:xfrm>
            <a:off x="4293000" y="5702400"/>
            <a:ext cx="36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Google Shape;122;p12"/>
          <p:cNvSpPr/>
          <p:nvPr/>
        </p:nvSpPr>
        <p:spPr>
          <a:xfrm>
            <a:off x="8007120" y="5702400"/>
            <a:ext cx="3611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7c868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slideLayout" Target="../slideLayouts/slideLayout12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jpeg"/><Relationship Id="rId4" Type="http://schemas.openxmlformats.org/officeDocument/2006/relationships/slideLayout" Target="../slideLayouts/slideLayout15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562320" y="1261440"/>
            <a:ext cx="11064960" cy="187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CONSTRUFURGO</a:t>
            </a:r>
            <a:endParaRPr b="0" lang="es-CO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subTitle"/>
          </p:nvPr>
        </p:nvSpPr>
        <p:spPr>
          <a:xfrm>
            <a:off x="562320" y="3205080"/>
            <a:ext cx="11064960" cy="5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d0d9de"/>
                </a:solidFill>
                <a:latin typeface="Arial"/>
                <a:ea typeface="Arial"/>
              </a:rPr>
              <a:t>Transformación Digital para el Éxito Empresarial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/>
          </p:nvPr>
        </p:nvSpPr>
        <p:spPr>
          <a:xfrm>
            <a:off x="562320" y="4852800"/>
            <a:ext cx="8552520" cy="61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ffffff"/>
                </a:solidFill>
                <a:latin typeface="Arial"/>
                <a:ea typeface="Arial"/>
              </a:rPr>
              <a:t>Pedro Ortega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Tecnico en Desarrollo java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	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/>
          </p:nvPr>
        </p:nvSpPr>
        <p:spPr>
          <a:xfrm>
            <a:off x="562320" y="5581440"/>
            <a:ext cx="8552520" cy="97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d0d9de"/>
                </a:solidFill>
                <a:latin typeface="Arial"/>
                <a:ea typeface="Arial"/>
              </a:rPr>
              <a:t>Ortegassp@gmail.com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0" name="Google Shape;309;p37" descr="A black background with white text&#10;&#10;AI-generated content may be incorrect."/>
          <p:cNvPicPr/>
          <p:nvPr/>
        </p:nvPicPr>
        <p:blipFill>
          <a:blip r:embed="rId1"/>
          <a:stretch/>
        </p:blipFill>
        <p:spPr>
          <a:xfrm>
            <a:off x="6663960" y="4500720"/>
            <a:ext cx="5740560" cy="3233160"/>
          </a:xfrm>
          <a:prstGeom prst="rect">
            <a:avLst/>
          </a:prstGeom>
          <a:ln w="0">
            <a:noFill/>
          </a:ln>
        </p:spPr>
      </p:pic>
      <p:sp>
        <p:nvSpPr>
          <p:cNvPr id="721" name="Google Shape;310;p37"/>
          <p:cNvSpPr/>
          <p:nvPr/>
        </p:nvSpPr>
        <p:spPr>
          <a:xfrm>
            <a:off x="10324080" y="5661360"/>
            <a:ext cx="360" cy="100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/>
          </p:nvPr>
        </p:nvSpPr>
        <p:spPr>
          <a:xfrm>
            <a:off x="937800" y="109692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Sales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Reports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4619520" y="3918960"/>
            <a:ext cx="293148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indent="-114480" algn="ctr">
              <a:lnSpc>
                <a:spcPct val="100000"/>
              </a:lnSpc>
              <a:buClr>
                <a:srgbClr val="ffffff"/>
              </a:buClr>
              <a:buFont typeface="Arial"/>
              <a:buChar char="​"/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Hemos centralizado el registro de todas las ventas y facturas para el procurement specialist, y documentado el proceso completo para optimizar la gestión de clientes.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8498880" y="3989160"/>
            <a:ext cx="2822040" cy="2356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indent="-114480" algn="ctr">
              <a:lnSpc>
                <a:spcPct val="100000"/>
              </a:lnSpc>
              <a:buClr>
                <a:srgbClr val="ffffff"/>
              </a:buClr>
              <a:buFont typeface="Arial"/>
              <a:buChar char="​"/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Hemos clasificado los datos por origen para analizar los canales con mayor generación de casos y optimizar aquellos con menor rendimiento.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/>
          </p:nvPr>
        </p:nvSpPr>
        <p:spPr>
          <a:xfrm>
            <a:off x="4404240" y="1107360"/>
            <a:ext cx="314676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Procurement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Reports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5"/>
          <p:cNvSpPr>
            <a:spLocks noGrp="1"/>
          </p:cNvSpPr>
          <p:nvPr>
            <p:ph/>
          </p:nvPr>
        </p:nvSpPr>
        <p:spPr>
          <a:xfrm>
            <a:off x="8546400" y="1063080"/>
            <a:ext cx="2514240" cy="65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Technical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Support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6"/>
          <p:cNvSpPr>
            <a:spLocks noGrp="1"/>
          </p:cNvSpPr>
          <p:nvPr>
            <p:ph/>
          </p:nvPr>
        </p:nvSpPr>
        <p:spPr>
          <a:xfrm>
            <a:off x="740160" y="3964320"/>
            <a:ext cx="2931480" cy="2221560"/>
          </a:xfrm>
          <a:prstGeom prst="rect">
            <a:avLst/>
          </a:prstGeom>
          <a:noFill/>
          <a:ln w="0">
            <a:noFill/>
          </a:ln>
        </p:spPr>
        <p:txBody>
          <a:bodyPr lIns="900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Para optimizar el análisis y la mejora de nuestro proceso de ventas, hemos centralizado toda la información relevante: facturas pendientes de cobro, oportunidades ganadas y oportunidades perdidas.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7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REPORTES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8" name="Google Shape;455;p50" descr=""/>
          <p:cNvPicPr/>
          <p:nvPr/>
        </p:nvPicPr>
        <p:blipFill>
          <a:blip r:embed="rId1"/>
          <a:srcRect l="8513" t="0" r="8513" b="0"/>
          <a:stretch/>
        </p:blipFill>
        <p:spPr>
          <a:xfrm>
            <a:off x="571680" y="1962360"/>
            <a:ext cx="2514240" cy="1694880"/>
          </a:xfrm>
          <a:prstGeom prst="rect">
            <a:avLst/>
          </a:prstGeom>
          <a:ln w="0">
            <a:noFill/>
          </a:ln>
        </p:spPr>
      </p:pic>
      <p:pic>
        <p:nvPicPr>
          <p:cNvPr id="779" name="Google Shape;457;p50" descr=""/>
          <p:cNvPicPr/>
          <p:nvPr/>
        </p:nvPicPr>
        <p:blipFill>
          <a:blip r:embed="rId2"/>
          <a:srcRect l="8513" t="0" r="8513" b="0"/>
          <a:stretch/>
        </p:blipFill>
        <p:spPr>
          <a:xfrm>
            <a:off x="8216640" y="1952640"/>
            <a:ext cx="3410640" cy="1694880"/>
          </a:xfrm>
          <a:prstGeom prst="rect">
            <a:avLst/>
          </a:prstGeom>
          <a:ln w="0">
            <a:noFill/>
          </a:ln>
        </p:spPr>
      </p:pic>
      <p:pic>
        <p:nvPicPr>
          <p:cNvPr id="780" name="Google Shape;459;p50" descr="A black background with white text&#10;&#10;Description automatically generated"/>
          <p:cNvPicPr/>
          <p:nvPr/>
        </p:nvPicPr>
        <p:blipFill>
          <a:blip r:embed="rId3"/>
          <a:stretch/>
        </p:blipFill>
        <p:spPr>
          <a:xfrm>
            <a:off x="8338680" y="523512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81" name="Google Shape;460;p50"/>
          <p:cNvSpPr/>
          <p:nvPr/>
        </p:nvSpPr>
        <p:spPr>
          <a:xfrm>
            <a:off x="11061000" y="612072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82" name="Imagen 2" descr=""/>
          <p:cNvPicPr/>
          <p:nvPr/>
        </p:nvPicPr>
        <p:blipFill>
          <a:blip r:embed="rId4"/>
          <a:stretch/>
        </p:blipFill>
        <p:spPr>
          <a:xfrm>
            <a:off x="568440" y="1923120"/>
            <a:ext cx="3248640" cy="1734120"/>
          </a:xfrm>
          <a:prstGeom prst="rect">
            <a:avLst/>
          </a:prstGeom>
          <a:ln w="0">
            <a:noFill/>
          </a:ln>
        </p:spPr>
      </p:pic>
      <p:pic>
        <p:nvPicPr>
          <p:cNvPr id="783" name="Imagen 4" descr=""/>
          <p:cNvPicPr/>
          <p:nvPr/>
        </p:nvPicPr>
        <p:blipFill>
          <a:blip r:embed="rId5"/>
          <a:stretch/>
        </p:blipFill>
        <p:spPr>
          <a:xfrm>
            <a:off x="4404240" y="1952640"/>
            <a:ext cx="3410640" cy="1714320"/>
          </a:xfrm>
          <a:prstGeom prst="rect">
            <a:avLst/>
          </a:prstGeom>
          <a:ln w="0">
            <a:noFill/>
          </a:ln>
        </p:spPr>
      </p:pic>
      <p:pic>
        <p:nvPicPr>
          <p:cNvPr id="784" name="Imagen 14" descr=""/>
          <p:cNvPicPr/>
          <p:nvPr/>
        </p:nvPicPr>
        <p:blipFill>
          <a:blip r:embed="rId6"/>
          <a:stretch/>
        </p:blipFill>
        <p:spPr>
          <a:xfrm>
            <a:off x="8216640" y="1952640"/>
            <a:ext cx="3402000" cy="170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571680" y="65880"/>
            <a:ext cx="67208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Aplicaciones mobiles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571680" y="1079640"/>
            <a:ext cx="671796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7c868d"/>
                </a:solidFill>
                <a:latin typeface="Arial"/>
                <a:ea typeface="Arial"/>
              </a:rPr>
              <a:t>Subtitle placeholder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7" name="Google Shape;492;p53"/>
          <p:cNvGrpSpPr/>
          <p:nvPr/>
        </p:nvGrpSpPr>
        <p:grpSpPr>
          <a:xfrm>
            <a:off x="5024520" y="1526760"/>
            <a:ext cx="7358040" cy="3942000"/>
            <a:chOff x="5024520" y="1526760"/>
            <a:chExt cx="7358040" cy="3942000"/>
          </a:xfrm>
        </p:grpSpPr>
        <p:pic>
          <p:nvPicPr>
            <p:cNvPr id="788" name="Google Shape;493;p53" descr=""/>
            <p:cNvPicPr/>
            <p:nvPr/>
          </p:nvPicPr>
          <p:blipFill>
            <a:blip r:embed="rId1">
              <a:alphaModFix amt="70000"/>
            </a:blip>
            <a:stretch/>
          </p:blipFill>
          <p:spPr>
            <a:xfrm>
              <a:off x="5024520" y="5195160"/>
              <a:ext cx="7358040" cy="273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9" name="Google Shape;494;p53" descr=""/>
            <p:cNvPicPr/>
            <p:nvPr/>
          </p:nvPicPr>
          <p:blipFill>
            <a:blip r:embed="rId2"/>
            <a:srcRect l="0" t="0" r="0" b="31569"/>
            <a:stretch/>
          </p:blipFill>
          <p:spPr>
            <a:xfrm>
              <a:off x="6185520" y="1754280"/>
              <a:ext cx="5106240" cy="341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90" name="Google Shape;495;p53" descr=""/>
            <p:cNvPicPr/>
            <p:nvPr/>
          </p:nvPicPr>
          <p:blipFill>
            <a:blip r:embed="rId3"/>
            <a:stretch/>
          </p:blipFill>
          <p:spPr>
            <a:xfrm>
              <a:off x="5657400" y="1526760"/>
              <a:ext cx="6139440" cy="38458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1" name="Imagen 2" descr=""/>
          <p:cNvPicPr/>
          <p:nvPr/>
        </p:nvPicPr>
        <p:blipFill>
          <a:blip r:embed="rId4"/>
          <a:stretch/>
        </p:blipFill>
        <p:spPr>
          <a:xfrm>
            <a:off x="6185520" y="1747800"/>
            <a:ext cx="5318640" cy="3438720"/>
          </a:xfrm>
          <a:prstGeom prst="rect">
            <a:avLst/>
          </a:prstGeom>
          <a:ln w="0">
            <a:noFill/>
          </a:ln>
        </p:spPr>
      </p:pic>
      <p:grpSp>
        <p:nvGrpSpPr>
          <p:cNvPr id="792" name="Google Shape;496;p53"/>
          <p:cNvGrpSpPr/>
          <p:nvPr/>
        </p:nvGrpSpPr>
        <p:grpSpPr>
          <a:xfrm>
            <a:off x="4810680" y="1953720"/>
            <a:ext cx="2293560" cy="3515040"/>
            <a:chOff x="4810680" y="1953720"/>
            <a:chExt cx="2293560" cy="3515040"/>
          </a:xfrm>
        </p:grpSpPr>
        <p:pic>
          <p:nvPicPr>
            <p:cNvPr id="793" name="Google Shape;497;p53" descr=""/>
            <p:cNvPicPr/>
            <p:nvPr/>
          </p:nvPicPr>
          <p:blipFill>
            <a:blip r:embed="rId5"/>
            <a:stretch/>
          </p:blipFill>
          <p:spPr>
            <a:xfrm>
              <a:off x="5241240" y="2462760"/>
              <a:ext cx="1421640" cy="248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94" name="Google Shape;498;p53" descr="Phone-Tasks@2x_Small.png"/>
            <p:cNvPicPr/>
            <p:nvPr/>
          </p:nvPicPr>
          <p:blipFill>
            <a:blip r:embed="rId6"/>
            <a:stretch/>
          </p:blipFill>
          <p:spPr>
            <a:xfrm>
              <a:off x="5234040" y="2415960"/>
              <a:ext cx="1462320" cy="2599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795" name="Google Shape;499;p53"/>
            <p:cNvGrpSpPr/>
            <p:nvPr/>
          </p:nvGrpSpPr>
          <p:grpSpPr>
            <a:xfrm>
              <a:off x="4810680" y="1953720"/>
              <a:ext cx="2293560" cy="3515040"/>
              <a:chOff x="4810680" y="1953720"/>
              <a:chExt cx="2293560" cy="3515040"/>
            </a:xfrm>
          </p:grpSpPr>
          <p:grpSp>
            <p:nvGrpSpPr>
              <p:cNvPr id="796" name="Google Shape;500;p53"/>
              <p:cNvGrpSpPr/>
              <p:nvPr/>
            </p:nvGrpSpPr>
            <p:grpSpPr>
              <a:xfrm>
                <a:off x="4810680" y="5006880"/>
                <a:ext cx="2293560" cy="461880"/>
                <a:chOff x="4810680" y="5006880"/>
                <a:chExt cx="2293560" cy="461880"/>
              </a:xfrm>
            </p:grpSpPr>
            <p:pic>
              <p:nvPicPr>
                <p:cNvPr id="797" name="Google Shape;501;p53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4810680" y="5006880"/>
                  <a:ext cx="2293560" cy="4618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798" name="Google Shape;502;p53" descr=""/>
                <p:cNvPicPr/>
                <p:nvPr/>
              </p:nvPicPr>
              <p:blipFill>
                <a:blip r:embed="rId8">
                  <a:alphaModFix amt="61000"/>
                </a:blip>
                <a:stretch/>
              </p:blipFill>
              <p:spPr>
                <a:xfrm>
                  <a:off x="5024520" y="5059800"/>
                  <a:ext cx="1865880" cy="3758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pic>
            <p:nvPicPr>
              <p:cNvPr id="799" name="Google Shape;503;p53" descr=""/>
              <p:cNvPicPr/>
              <p:nvPr/>
            </p:nvPicPr>
            <p:blipFill>
              <a:blip r:embed="rId9"/>
              <a:stretch/>
            </p:blipFill>
            <p:spPr>
              <a:xfrm>
                <a:off x="5066640" y="1953720"/>
                <a:ext cx="1765440" cy="33771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567720" y="1189440"/>
            <a:ext cx="372420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"Con estas herramientas, puedes gestionar tu trabajo desde cualquier dispositivo, manteniéndote conectado y productivo en todo momento."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"Mantente conectado y productivo desde cualquier dispositivo con estas herramientas, diseñadas para facilitar tu trabajo en equipo."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537;p56" descr=""/>
          <p:cNvPicPr/>
          <p:nvPr/>
        </p:nvPicPr>
        <p:blipFill>
          <a:blip r:embed="rId1"/>
          <a:srcRect l="0" t="5127" r="0" b="5127"/>
          <a:stretch/>
        </p:blipFill>
        <p:spPr>
          <a:xfrm flipH="1">
            <a:off x="7259400" y="2264040"/>
            <a:ext cx="4093200" cy="2819520"/>
          </a:xfrm>
          <a:prstGeom prst="rect">
            <a:avLst/>
          </a:prstGeom>
          <a:ln w="0">
            <a:noFill/>
          </a:ln>
        </p:spPr>
      </p:pic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306720" y="30024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BANCOLOMBIA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/>
          </p:nvPr>
        </p:nvSpPr>
        <p:spPr>
          <a:xfrm>
            <a:off x="-300240" y="1341360"/>
            <a:ext cx="4381200" cy="46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55680">
              <a:lnSpc>
                <a:spcPct val="100000"/>
              </a:lnSpc>
              <a:spcBef>
                <a:spcPts val="1199"/>
              </a:spcBef>
              <a:buClr>
                <a:srgbClr val="7f7f7f"/>
              </a:buClr>
              <a:buFont typeface="Arial"/>
              <a:buChar char="​"/>
            </a:pPr>
            <a:r>
              <a:rPr b="0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Bancolombia, al implementar Salesforce, obtiene una serie de beneficios que mejoran significativamente su relación con los clientes y su eficiencia operativa. Algunos de los beneficios más destacados son: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199"/>
              </a:spcBef>
              <a:buClr>
                <a:srgbClr val="7f7f7f"/>
              </a:buClr>
              <a:buFont typeface="Arial"/>
              <a:buChar char="•"/>
            </a:pPr>
            <a:r>
              <a:rPr b="1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Mejora en la experiencia del cliente:</a:t>
            </a:r>
            <a:r>
              <a:rPr b="0" lang="es-MX" sz="1600" spc="-1" strike="noStrike">
                <a:solidFill>
                  <a:srgbClr val="5c656a"/>
                </a:solidFill>
                <a:latin typeface="Arial"/>
                <a:ea typeface="Arial"/>
              </a:rPr>
              <a:t> 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01"/>
              </a:spcBef>
              <a:buClr>
                <a:srgbClr val="7c868d"/>
              </a:buClr>
              <a:buFont typeface="Arial"/>
              <a:buChar char="•"/>
            </a:pPr>
            <a:r>
              <a:rPr b="0" lang="es-MX" sz="1600" spc="-1" strike="noStrike">
                <a:solidFill>
                  <a:srgbClr val="7c868d"/>
                </a:solidFill>
                <a:latin typeface="Arial"/>
                <a:ea typeface="Arial"/>
              </a:rPr>
              <a:t>Salesforce permite a Bancolombia ofrecer un servicio más personalizado y adaptado a las necesidades de cada cliente.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201"/>
              </a:spcBef>
              <a:buClr>
                <a:srgbClr val="7c868d"/>
              </a:buClr>
              <a:buFont typeface="Arial"/>
              <a:buChar char="•"/>
            </a:pPr>
            <a:r>
              <a:rPr b="0" lang="es-MX" sz="1600" spc="-1" strike="noStrike">
                <a:solidFill>
                  <a:srgbClr val="7c868d"/>
                </a:solidFill>
                <a:latin typeface="Arial"/>
                <a:ea typeface="Arial"/>
              </a:rPr>
              <a:t>La plataforma facilita la comunicación omnicanal, lo que significa que los clientes pueden interactuar con el banco a través de diversos canales (teléfono, correo electrónico, redes sociales, etc.) y recibir una atención coherente.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4" name="Google Shape;541;p56" descr="A black background with white text&#10;&#10;Description automatically generated"/>
          <p:cNvPicPr/>
          <p:nvPr/>
        </p:nvPicPr>
        <p:blipFill>
          <a:blip r:embed="rId2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805" name="Google Shape;542;p56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06" name="Picture 2" descr="Bancolombia lanza línea de financiación para compra de vacunas desde el  sector privado"/>
          <p:cNvPicPr/>
          <p:nvPr/>
        </p:nvPicPr>
        <p:blipFill>
          <a:blip r:embed="rId3"/>
          <a:stretch/>
        </p:blipFill>
        <p:spPr>
          <a:xfrm>
            <a:off x="4159440" y="1341360"/>
            <a:ext cx="7457400" cy="457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562320" y="824040"/>
            <a:ext cx="11064960" cy="187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MX" sz="5400" spc="-1" strike="noStrike">
                <a:solidFill>
                  <a:srgbClr val="00a1e0"/>
                </a:solidFill>
                <a:latin typeface="Arial"/>
                <a:ea typeface="Arial"/>
              </a:rPr>
              <a:t>Impulsando el Crecimiento con la Transformación Digital</a:t>
            </a:r>
            <a:r>
              <a:rPr b="1" lang="en-US" sz="54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3" name="Google Shape;334;p40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6820200" y="4616280"/>
            <a:ext cx="5284440" cy="2972520"/>
          </a:xfrm>
          <a:prstGeom prst="rect">
            <a:avLst/>
          </a:prstGeom>
          <a:ln w="0">
            <a:noFill/>
          </a:ln>
        </p:spPr>
      </p:pic>
      <p:sp>
        <p:nvSpPr>
          <p:cNvPr id="724" name="Google Shape;335;p40"/>
          <p:cNvSpPr/>
          <p:nvPr/>
        </p:nvSpPr>
        <p:spPr>
          <a:xfrm>
            <a:off x="10324080" y="5661360"/>
            <a:ext cx="360" cy="100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PlaceHolder 2"/>
          <p:cNvSpPr>
            <a:spLocks noGrp="1"/>
          </p:cNvSpPr>
          <p:nvPr>
            <p:ph type="subTitle"/>
          </p:nvPr>
        </p:nvSpPr>
        <p:spPr>
          <a:xfrm>
            <a:off x="562320" y="1826280"/>
            <a:ext cx="10576440" cy="406908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En el entorno empresarial actual, la transformación digital no es solo una opción, sino una necesidad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para mantenerse competitivo.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"Consiste en la integración de tecnologías digitales en todas las áreas de una empresa, cambiando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fundamentalmente la forma en que opera y entrega valor a sus clientes." </a:t>
            </a:r>
            <a:endParaRPr b="0" lang="es-CO" sz="1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321;p39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57200" indent="-457200">
              <a:lnSpc>
                <a:spcPct val="95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CONSTRUFURGO</a:t>
            </a:r>
            <a:r>
              <a:rPr b="1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/>
          </p:nvPr>
        </p:nvSpPr>
        <p:spPr>
          <a:xfrm>
            <a:off x="568440" y="1671480"/>
            <a:ext cx="11045520" cy="43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000" spc="-1" strike="noStrike">
                <a:solidFill>
                  <a:srgbClr val="555555"/>
                </a:solidFill>
                <a:latin typeface="Arial"/>
                <a:ea typeface="Arial"/>
              </a:rPr>
              <a:t>ConstruFurgo: es una empresa líder en el diseño, fabricación, comercialización y mantenimiento de furgones industriales. Nuestro proyecto se ha enfocado en la transformación digital de sus procesos clave, implementando una solución integral en Salesforce.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s-MX" sz="2000" spc="-1" strike="noStrike">
                <a:solidFill>
                  <a:srgbClr val="555555"/>
                </a:solidFill>
                <a:latin typeface="Arial"/>
                <a:ea typeface="Arial"/>
              </a:rPr>
              <a:t>Ahora cuenta con una plataforma robusta y personalizada que impulsa el crecimiento, mejora la eficiencia y fortalece la relación con sus clientes, contamos con varios procesos que hemos realizado para estas mejoras: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Optimización de Ventas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Automatización de Procesos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Mejora en la Gestión de Leads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743040" indent="-285840">
              <a:lnSpc>
                <a:spcPct val="100000"/>
              </a:lnSpc>
              <a:spcBef>
                <a:spcPts val="400"/>
              </a:spcBef>
              <a:buClr>
                <a:srgbClr val="7c868d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1800" spc="-1" strike="noStrike">
                <a:solidFill>
                  <a:srgbClr val="555555"/>
                </a:solidFill>
                <a:latin typeface="Arial"/>
                <a:ea typeface="Arial"/>
              </a:rPr>
              <a:t>Seguridad y Control de Acceso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/>
          </p:nvPr>
        </p:nvSpPr>
        <p:spPr>
          <a:xfrm>
            <a:off x="571680" y="1081080"/>
            <a:ext cx="1104588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1c1c1c"/>
                </a:solidFill>
                <a:latin typeface="Arial"/>
                <a:ea typeface="Arial"/>
              </a:rPr>
              <a:t>Soluciones Integrales para la Industria de Furgones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Google Shape;325;p39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0471320" cy="8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VENTAJAS</a:t>
            </a: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: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2" name="Google Shape;365;p43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33" name="Google Shape;366;p43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568440" y="1502280"/>
            <a:ext cx="5522400" cy="502956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Generación de Clientes Potenciales: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Los leads son el punto de partida para atraer nuevos clientes. Permiten identificar personas o empresas que muestran interés en tus productos o servicios.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Construcción de una Base de Datos: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Capturar leads te permite crear una base de datos de contactos valiosa. Esta base de datos es esencial para futuras campañas de marketing y ventas.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Segmentación y Personalización: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 información recopilada de los leads permite segmentar a tu audiencia y personalizar tus mensajes de marketing. Esto aumenta la relevancia y la efectividad de tus comunicaciones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/>
          </p:nvPr>
        </p:nvSpPr>
        <p:spPr>
          <a:xfrm>
            <a:off x="6464160" y="1484640"/>
            <a:ext cx="5152680" cy="47552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Gestión del Proceso de Ventas: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Las oportunidades te permiten gestionar el proceso de ventas de manera estructurada y organizada.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Pronóstico de Ventas: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El seguimiento de las oportunidades te permite realizar pronósticos de ventas más precisos. Al conocer el valor y la probabilidad de cierre de cada oportunidad.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Priorización de Esfuerzos:</a:t>
            </a: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Las oportunidades te permiten priorizar tus esfuerzos de ventas y enfocarte en las oportunidades de mayor valor. Esto te ayuda a maximizar tu productividad y a cerrar más ventas.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/>
          </p:nvPr>
        </p:nvSpPr>
        <p:spPr>
          <a:xfrm>
            <a:off x="608040" y="1047600"/>
            <a:ext cx="492624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Leads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Google Shape;374;p44"/>
          <p:cNvSpPr/>
          <p:nvPr/>
        </p:nvSpPr>
        <p:spPr>
          <a:xfrm>
            <a:off x="6577560" y="1047600"/>
            <a:ext cx="49262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Oportunidades</a:t>
            </a:r>
            <a:r>
              <a:rPr b="1" lang="es-CO" sz="2400" spc="-1" strike="noStrike">
                <a:solidFill>
                  <a:srgbClr val="7c868d"/>
                </a:solidFill>
                <a:latin typeface="Arial"/>
                <a:ea typeface="Arial"/>
              </a:rPr>
              <a:t>: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045368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s-CO" sz="4000" spc="-1" strike="noStrike">
                <a:solidFill>
                  <a:srgbClr val="00a1e0"/>
                </a:solidFill>
                <a:latin typeface="Arial"/>
                <a:ea typeface="Arial"/>
              </a:rPr>
              <a:t>Desafíos y Objetivos Clave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568440" y="1374120"/>
            <a:ext cx="492624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Desafios</a:t>
            </a:r>
            <a:r>
              <a:rPr b="0" lang="es-CO" sz="2400" spc="-1" strike="noStrike">
                <a:solidFill>
                  <a:srgbClr val="7c868d"/>
                </a:solidFill>
                <a:latin typeface="Arial"/>
                <a:ea typeface="Arial"/>
              </a:rPr>
              <a:t>: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0" name="Google Shape;375;p44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41" name="Google Shape;376;p44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PlaceHolder 3"/>
          <p:cNvSpPr>
            <a:spLocks noGrp="1"/>
          </p:cNvSpPr>
          <p:nvPr>
            <p:ph/>
          </p:nvPr>
        </p:nvSpPr>
        <p:spPr>
          <a:xfrm>
            <a:off x="582480" y="1877760"/>
            <a:ext cx="5379480" cy="39787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"Gestión ineficiente de leads y oportunidades, resultando en bajas tasas de conversión."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"Procesos manuales y fragmentados, generando retrasos y errores en la producción y el servicio al cliente."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"Falta de visibilidad y control sobre el inventario y los recursos, afectando la eficiencia operativa."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"Dificultad para mantener una comunicación personalizada y efectiva con los clientes."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"Necesidad de mejorar la seguridad y el acceso a la información sensible."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/>
          </p:nvPr>
        </p:nvSpPr>
        <p:spPr>
          <a:xfrm>
            <a:off x="6226200" y="1626480"/>
            <a:ext cx="5379480" cy="448092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"Aumentar las ventas y la rentabilidad mediante una gestión eficiente de leads y oportunidades."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"Optimizar los procesos de producción y servicio al cliente, reduciendo costos y mejorando la satisfacción del cliente."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"Obtener una visión 360 grados de los clientes y el negocio, facilitando la toma de decisiones estratégicas."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"Fortalecer la relación con los clientes mediante una comunicación personalizada y proactiva.“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Clr>
                <a:srgbClr val="555555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1800" spc="-1" strike="noStrike">
                <a:solidFill>
                  <a:srgbClr val="555555"/>
                </a:solidFill>
                <a:latin typeface="Arial"/>
                <a:ea typeface="Arial"/>
              </a:rPr>
              <a:t>"Garantizar la seguridad y el control de acceso a la información, protegiendo los datos sensibles."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Google Shape;374;p44"/>
          <p:cNvSpPr/>
          <p:nvPr/>
        </p:nvSpPr>
        <p:spPr>
          <a:xfrm>
            <a:off x="6226200" y="1374120"/>
            <a:ext cx="49262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CO" sz="2400" spc="-1" strike="noStrike">
                <a:solidFill>
                  <a:srgbClr val="1c1c1c"/>
                </a:solidFill>
                <a:latin typeface="Arial"/>
                <a:ea typeface="Arial"/>
              </a:rPr>
              <a:t>Objetivos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ORGANIGRAMA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/>
          </p:nvPr>
        </p:nvSpPr>
        <p:spPr>
          <a:xfrm>
            <a:off x="571680" y="1108800"/>
            <a:ext cx="1104588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2400" spc="-1" strike="noStrike">
                <a:solidFill>
                  <a:srgbClr val="555555"/>
                </a:solidFill>
                <a:latin typeface="Arial"/>
                <a:ea typeface="Arial"/>
              </a:rPr>
              <a:t>Este organigrama representa la estructura jerárquica actual, </a:t>
            </a:r>
            <a:r>
              <a:rPr b="0" lang="es-MX" sz="2400" spc="-1" strike="noStrike">
                <a:solidFill>
                  <a:srgbClr val="555555"/>
                </a:solidFill>
                <a:latin typeface="Arial"/>
                <a:ea typeface="Arial"/>
              </a:rPr>
              <a:t>el objetivo es proporcionar una visión clara de las líneas de reporte, las responsabilidades de cada rol y la distribución de los equipos.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7" name="Google Shape;386;p45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48" name="Google Shape;387;p45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9" name="Imagen 2" descr=""/>
          <p:cNvPicPr/>
          <p:nvPr/>
        </p:nvPicPr>
        <p:blipFill>
          <a:blip r:embed="rId2"/>
          <a:stretch/>
        </p:blipFill>
        <p:spPr>
          <a:xfrm>
            <a:off x="608040" y="2232360"/>
            <a:ext cx="11043720" cy="385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Flujo de Procesos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/>
          </p:nvPr>
        </p:nvSpPr>
        <p:spPr>
          <a:xfrm>
            <a:off x="528840" y="1764360"/>
            <a:ext cx="353772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/>
          </p:nvPr>
        </p:nvSpPr>
        <p:spPr>
          <a:xfrm>
            <a:off x="4330800" y="1764000"/>
            <a:ext cx="353772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4"/>
          <p:cNvSpPr>
            <a:spLocks noGrp="1"/>
          </p:cNvSpPr>
          <p:nvPr>
            <p:ph/>
          </p:nvPr>
        </p:nvSpPr>
        <p:spPr>
          <a:xfrm>
            <a:off x="8079120" y="1763640"/>
            <a:ext cx="3537720" cy="4205880"/>
          </a:xfrm>
          <a:prstGeom prst="rect">
            <a:avLst/>
          </a:prstGeom>
          <a:solidFill>
            <a:srgbClr val="e5e7e8"/>
          </a:solidFill>
          <a:ln w="0">
            <a:noFill/>
          </a:ln>
        </p:spPr>
        <p:txBody>
          <a:bodyPr lIns="177840" rIns="177840" tIns="177840" bIns="177840" anchor="t">
            <a:noAutofit/>
          </a:bodyPr>
          <a:p>
            <a:pPr indent="-127080">
              <a:lnSpc>
                <a:spcPct val="100000"/>
              </a:lnSpc>
              <a:buClr>
                <a:srgbClr val="7f7f7f"/>
              </a:buClr>
              <a:buFont typeface="Arial"/>
              <a:buChar char="​"/>
            </a:pPr>
            <a:r>
              <a:rPr b="0" lang="en-US" sz="2000" spc="-1" strike="noStrike">
                <a:solidFill>
                  <a:srgbClr val="5c656a"/>
                </a:solidFill>
                <a:latin typeface="Arial"/>
                <a:ea typeface="Arial"/>
              </a:rPr>
              <a:t>These three placeholders can hold text, table, charts, smart art, or media.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5"/>
          <p:cNvSpPr>
            <a:spLocks noGrp="1"/>
          </p:cNvSpPr>
          <p:nvPr>
            <p:ph/>
          </p:nvPr>
        </p:nvSpPr>
        <p:spPr>
          <a:xfrm>
            <a:off x="608040" y="1228320"/>
            <a:ext cx="1104588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55555"/>
                </a:solidFill>
                <a:latin typeface="Arial"/>
                <a:ea typeface="Arial"/>
              </a:rPr>
              <a:t>Este diagrama nos muestra todo el proceso de automatizacion detras de cada accion que hagamos, de esta manera tener la informacion siempre actualizada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5" name="Google Shape;397;p46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56" name="Google Shape;398;p46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7" name="Imagen 2" descr=""/>
          <p:cNvPicPr/>
          <p:nvPr/>
        </p:nvPicPr>
        <p:blipFill>
          <a:blip r:embed="rId2"/>
          <a:stretch/>
        </p:blipFill>
        <p:spPr>
          <a:xfrm>
            <a:off x="389880" y="1952640"/>
            <a:ext cx="11228400" cy="405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5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a1e0"/>
                </a:solidFill>
                <a:latin typeface="Arial"/>
                <a:ea typeface="Arial"/>
              </a:rPr>
              <a:t>Duplicados</a:t>
            </a:r>
            <a:r>
              <a:rPr b="0" lang="en-US" sz="3200" spc="-1" strike="noStrike">
                <a:solidFill>
                  <a:srgbClr val="00a1e0"/>
                </a:solidFill>
                <a:latin typeface="Arial"/>
                <a:ea typeface="Arial"/>
              </a:rPr>
              <a:t>	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9" name="Google Shape;414;p47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60" name="Google Shape;415;p47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571680" y="1081080"/>
            <a:ext cx="11045880" cy="11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MX" sz="2400" spc="-1" strike="noStrike">
                <a:solidFill>
                  <a:srgbClr val="555555"/>
                </a:solidFill>
                <a:latin typeface="Arial"/>
                <a:ea typeface="Arial"/>
              </a:rPr>
              <a:t>Para garantizar la calidad de los datos, hemos establecido validaciones que impiden la introducción de información que no cumple con nuestros estándares, incluyendo la verificación de nombres.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2" name="Imagen 24" descr=""/>
          <p:cNvPicPr/>
          <p:nvPr/>
        </p:nvPicPr>
        <p:blipFill>
          <a:blip r:embed="rId2"/>
          <a:stretch/>
        </p:blipFill>
        <p:spPr>
          <a:xfrm>
            <a:off x="250920" y="2189160"/>
            <a:ext cx="11495160" cy="378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/>
          </p:nvPr>
        </p:nvSpPr>
        <p:spPr>
          <a:xfrm>
            <a:off x="571680" y="1081080"/>
            <a:ext cx="11046600" cy="388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-152280">
              <a:lnSpc>
                <a:spcPct val="100000"/>
              </a:lnSpc>
              <a:buClr>
                <a:srgbClr val="d0d9de"/>
              </a:buClr>
              <a:buFont typeface="Arial"/>
              <a:buChar char="​"/>
            </a:pPr>
            <a:r>
              <a:rPr b="0" lang="es-MX" sz="2400" spc="-1" strike="noStrike">
                <a:solidFill>
                  <a:srgbClr val="7c868d"/>
                </a:solidFill>
                <a:latin typeface="Arial"/>
                <a:ea typeface="Arial"/>
              </a:rPr>
              <a:t>Hemos reforzado la seguridad y el control de acceso mediante la programación de informes mensuales de registros de inicio de sesión.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title"/>
          </p:nvPr>
        </p:nvSpPr>
        <p:spPr>
          <a:xfrm>
            <a:off x="571680" y="63360"/>
            <a:ext cx="1104552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a1e0"/>
                </a:solidFill>
                <a:latin typeface="Arial"/>
                <a:ea typeface="Arial"/>
              </a:rPr>
              <a:t>Seguridad y Acceso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8041680" y="5775840"/>
            <a:ext cx="3580920" cy="38872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571680" y="5775840"/>
            <a:ext cx="3580920" cy="38872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4303800" y="5775840"/>
            <a:ext cx="3580920" cy="3887280"/>
          </a:xfrm>
          <a:prstGeom prst="rect">
            <a:avLst/>
          </a:prstGeom>
          <a:noFill/>
          <a:ln w="0">
            <a:noFill/>
          </a:ln>
        </p:spPr>
        <p:txBody>
          <a:bodyPr lIns="9000" rIns="900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5c646a"/>
                </a:solidFill>
                <a:latin typeface="Arial"/>
                <a:ea typeface="Arial"/>
              </a:rPr>
              <a:t>Placeholder for text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8" name="Google Shape;428;p48" descr="A black background with white text&#10;&#10;Description automatically generated"/>
          <p:cNvPicPr/>
          <p:nvPr/>
        </p:nvPicPr>
        <p:blipFill>
          <a:blip r:embed="rId1"/>
          <a:stretch/>
        </p:blipFill>
        <p:spPr>
          <a:xfrm>
            <a:off x="8107560" y="5084280"/>
            <a:ext cx="4189680" cy="2356560"/>
          </a:xfrm>
          <a:prstGeom prst="rect">
            <a:avLst/>
          </a:prstGeom>
          <a:ln w="0">
            <a:noFill/>
          </a:ln>
        </p:spPr>
      </p:pic>
      <p:sp>
        <p:nvSpPr>
          <p:cNvPr id="769" name="Google Shape;429;p48"/>
          <p:cNvSpPr/>
          <p:nvPr/>
        </p:nvSpPr>
        <p:spPr>
          <a:xfrm>
            <a:off x="10829880" y="5970240"/>
            <a:ext cx="360" cy="65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70" name="Imagen 2" descr=""/>
          <p:cNvPicPr/>
          <p:nvPr/>
        </p:nvPicPr>
        <p:blipFill>
          <a:blip r:embed="rId2"/>
          <a:stretch/>
        </p:blipFill>
        <p:spPr>
          <a:xfrm>
            <a:off x="490680" y="2205000"/>
            <a:ext cx="1119168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Application>LibreOffice/7.3.7.2$Linux_X86_64 LibreOffice_project/30$Build-2</Application>
  <AppVersion>15.0000</AppVersion>
  <Words>998</Words>
  <Paragraphs>102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Jefferson Jair</dc:creator>
  <dc:description/>
  <dc:language>es-CO</dc:language>
  <cp:lastModifiedBy/>
  <dcterms:modified xsi:type="dcterms:W3CDTF">2025-03-21T14:27:31Z</dcterms:modified>
  <cp:revision>19</cp:revision>
  <dc:subject/>
  <dc:title>CONSTRUFURGO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Personalizado</vt:lpwstr>
  </property>
  <property fmtid="{D5CDD505-2E9C-101B-9397-08002B2CF9AE}" pid="4" name="Slides">
    <vt:i4>15</vt:i4>
  </property>
</Properties>
</file>